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6"/>
  </p:sldMasterIdLst>
  <p:notesMasterIdLst>
    <p:notesMasterId r:id="rId24"/>
  </p:notesMasterIdLst>
  <p:handoutMasterIdLst>
    <p:handoutMasterId r:id="rId25"/>
  </p:handoutMasterIdLst>
  <p:sldIdLst>
    <p:sldId id="256" r:id="rId7"/>
    <p:sldId id="260" r:id="rId8"/>
    <p:sldId id="275" r:id="rId9"/>
    <p:sldId id="272" r:id="rId10"/>
    <p:sldId id="276" r:id="rId11"/>
    <p:sldId id="263" r:id="rId12"/>
    <p:sldId id="278" r:id="rId13"/>
    <p:sldId id="277" r:id="rId14"/>
    <p:sldId id="279" r:id="rId15"/>
    <p:sldId id="283" r:id="rId16"/>
    <p:sldId id="284" r:id="rId17"/>
    <p:sldId id="285" r:id="rId18"/>
    <p:sldId id="286" r:id="rId19"/>
    <p:sldId id="264" r:id="rId20"/>
    <p:sldId id="282" r:id="rId21"/>
    <p:sldId id="281" r:id="rId22"/>
    <p:sldId id="267" r:id="rId23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2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25"/>
    <a:srgbClr val="67217A"/>
    <a:srgbClr val="0A79D2"/>
    <a:srgbClr val="404040"/>
    <a:srgbClr val="EAEAEA"/>
    <a:srgbClr val="00188F"/>
    <a:srgbClr val="00176B"/>
    <a:srgbClr val="E3008C"/>
    <a:srgbClr val="FFB900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68" autoAdjust="0"/>
    <p:restoredTop sz="95455" autoAdjust="0"/>
  </p:normalViewPr>
  <p:slideViewPr>
    <p:cSldViewPr>
      <p:cViewPr varScale="1">
        <p:scale>
          <a:sx n="85" d="100"/>
          <a:sy n="85" d="100"/>
        </p:scale>
        <p:origin x="82" y="58"/>
      </p:cViewPr>
      <p:guideLst/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howGuides="1">
      <p:cViewPr varScale="1">
        <p:scale>
          <a:sx n="82" d="100"/>
          <a:sy n="82" d="100"/>
        </p:scale>
        <p:origin x="3156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2/7/2016 6:12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‹Nº›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 smtClean="0">
                <a:latin typeface="Segoe UI" pitchFamily="34" charset="0"/>
              </a:rPr>
              <a:t>Build 2015</a:t>
            </a:r>
            <a:endParaRPr lang="en-US" dirty="0">
              <a:latin typeface="Segoe UI" pitchFamily="34" charset="0"/>
            </a:endParaRP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2/7/2016 6:12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" y="2842980"/>
            <a:ext cx="124364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660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dotNet</a:t>
            </a:r>
            <a:r>
              <a:rPr kumimoji="0" lang="es-ES" altLang="es-ES" sz="660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Spain Conference 2016</a:t>
            </a:r>
            <a:endParaRPr kumimoji="0" lang="es-ES" altLang="es-ES" sz="36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1010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blue)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09288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  <a:lvl2pPr marL="342834" indent="0">
              <a:buNone/>
              <a:defRPr>
                <a:solidFill>
                  <a:schemeClr val="bg1"/>
                </a:solidFill>
              </a:defRPr>
            </a:lvl2pPr>
            <a:lvl3pPr marL="571390" indent="0">
              <a:buNone/>
              <a:defRPr>
                <a:solidFill>
                  <a:schemeClr val="bg1"/>
                </a:solidFill>
              </a:defRPr>
            </a:lvl3pPr>
            <a:lvl4pPr marL="799946" indent="0">
              <a:buNone/>
              <a:defRPr>
                <a:solidFill>
                  <a:schemeClr val="bg1"/>
                </a:solidFill>
              </a:defRPr>
            </a:lvl4pPr>
            <a:lvl5pPr marL="102850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48250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9" y="1212850"/>
            <a:ext cx="11887200" cy="2160591"/>
          </a:xfrm>
        </p:spPr>
        <p:txBody>
          <a:bodyPr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7060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7005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677804" y="1363662"/>
            <a:ext cx="5486399" cy="196964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>
                <a:solidFill>
                  <a:srgbClr val="67217A"/>
                </a:solidFill>
              </a:defRPr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83447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First level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dirty="0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Code section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93682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Q&amp;A</a:t>
            </a:r>
            <a:endParaRPr lang="es-ES" sz="540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31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558164" y="4928841"/>
            <a:ext cx="4501997" cy="473422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Evaluation URL</a:t>
            </a:r>
          </a:p>
        </p:txBody>
      </p:sp>
      <p:sp>
        <p:nvSpPr>
          <p:cNvPr id="13" name="Title 1"/>
          <p:cNvSpPr txBox="1">
            <a:spLocks/>
          </p:cNvSpPr>
          <p:nvPr userDrawn="1"/>
        </p:nvSpPr>
        <p:spPr>
          <a:xfrm>
            <a:off x="274701" y="2998429"/>
            <a:ext cx="7010335" cy="983389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2800" dirty="0" smtClean="0"/>
              <a:t>No olvides realizar la encuesta</a:t>
            </a:r>
            <a:endParaRPr lang="es-ES" sz="2800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047036" y="1236304"/>
            <a:ext cx="3524251" cy="352425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dirty="0" smtClean="0"/>
              <a:t>QR </a:t>
            </a:r>
            <a:r>
              <a:rPr lang="es-ES" dirty="0" err="1" smtClean="0"/>
              <a:t>Code</a:t>
            </a:r>
            <a:endParaRPr lang="es-ES" dirty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>
          <a:xfrm>
            <a:off x="274700" y="2142840"/>
            <a:ext cx="7010335" cy="885751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 smtClean="0"/>
              <a:t>¡Gracias!</a:t>
            </a:r>
            <a:endParaRPr lang="es-ES" sz="54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76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</a:t>
            </a:r>
            <a:r>
              <a:rPr lang="en-US" sz="7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2015 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2" y="3147122"/>
            <a:ext cx="3291840" cy="701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240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628" y="1668463"/>
            <a:ext cx="8778210" cy="5029200"/>
          </a:xfrm>
        </p:spPr>
        <p:txBody>
          <a:bodyPr wrap="square">
            <a:no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0" indent="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248434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038" y="2125663"/>
            <a:ext cx="10058399" cy="1828800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4825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3148" y="1668463"/>
            <a:ext cx="2743200" cy="5029200"/>
          </a:xfrm>
        </p:spPr>
        <p:txBody>
          <a:bodyPr>
            <a:noAutofit/>
          </a:bodyPr>
          <a:lstStyle>
            <a:lvl1pPr marL="342900" indent="-342900">
              <a:buNone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16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smtClean="0"/>
              <a:t>Click to edit</a:t>
            </a:r>
            <a:br>
              <a:rPr lang="en-US" dirty="0" smtClean="0"/>
            </a:br>
            <a:r>
              <a:rPr lang="en-US" dirty="0" smtClean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139037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81818"/>
            <a:ext cx="7010335" cy="1191844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  <a:p>
            <a:pPr lvl="0"/>
            <a:r>
              <a:rPr lang="en-US" dirty="0" smtClean="0"/>
              <a:t>Role</a:t>
            </a:r>
          </a:p>
          <a:p>
            <a:pPr lvl="0"/>
            <a:r>
              <a:rPr lang="en-US" dirty="0" smtClean="0"/>
              <a:t>Contact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70103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5335"/>
            <a:ext cx="2647551" cy="118665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837" y="677862"/>
            <a:ext cx="4650719" cy="52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32"/>
              </a:spcAft>
              <a:buNone/>
              <a:defRPr lang="en-US" sz="3600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16"/>
              </a:spcBef>
              <a:defRPr sz="1900">
                <a:solidFill>
                  <a:srgbClr val="FFFFFF"/>
                </a:solidFill>
              </a:defRPr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3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871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600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1632"/>
              </a:spcAft>
            </a:pPr>
            <a:r>
              <a:rPr lang="en-US" smtClean="0"/>
              <a:t>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74641" y="296864"/>
            <a:ext cx="11887199" cy="914400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74638" y="1537564"/>
            <a:ext cx="3931941" cy="3919398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4000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432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28033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846638" y="3040063"/>
            <a:ext cx="7315203" cy="914400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600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166" rtl="0" eaLnBrk="1" latinLnBrk="0" hangingPunct="1">
              <a:spcBef>
                <a:spcPct val="20000"/>
              </a:spcBef>
            </a:pPr>
            <a:r>
              <a:rPr lang="en-US" smtClean="0"/>
              <a:t>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74638" y="1535875"/>
            <a:ext cx="3931920" cy="392277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874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534779"/>
          </a:xfrm>
        </p:spPr>
        <p:txBody>
          <a:bodyPr>
            <a:spAutoFit/>
          </a:bodyPr>
          <a:lstStyle>
            <a:lvl1pPr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84200" indent="-2413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71441" indent="-342900">
              <a:defRPr lang="en-US" sz="2400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Edit Master text styles</a:t>
            </a:r>
          </a:p>
          <a:p>
            <a:pPr marL="0" lvl="1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Second level</a:t>
            </a:r>
          </a:p>
          <a:p>
            <a:pPr marL="0" lvl="2" indent="0" algn="l" defTabSz="914166" rtl="0" eaLnBrk="1" latinLnBrk="0" hangingPunct="1">
              <a:spcBef>
                <a:spcPct val="20000"/>
              </a:spcBef>
              <a:spcAft>
                <a:spcPts val="816"/>
              </a:spcAft>
              <a:buFont typeface="Arial" pitchFamily="34" charset="0"/>
              <a:buNone/>
            </a:pPr>
            <a:r>
              <a:rPr lang="en-US" smtClean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00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74638" y="2307518"/>
            <a:ext cx="1563194" cy="323299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745014" y="2301239"/>
            <a:ext cx="3232905" cy="324554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258122" y="2302035"/>
            <a:ext cx="3903716" cy="324396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118039" y="2301050"/>
            <a:ext cx="2346769" cy="324592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43266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29481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33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53" y="409845"/>
            <a:ext cx="4164509" cy="153188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452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74638" y="1212850"/>
            <a:ext cx="11887200" cy="2228302"/>
          </a:xfrm>
        </p:spPr>
        <p:txBody>
          <a:bodyPr>
            <a:sp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Section1</a:t>
            </a:r>
          </a:p>
          <a:p>
            <a:pPr lvl="1"/>
            <a:r>
              <a:rPr lang="en-US" dirty="0" smtClean="0"/>
              <a:t>Subsection1</a:t>
            </a:r>
          </a:p>
          <a:p>
            <a:pPr lvl="1"/>
            <a:r>
              <a:rPr lang="en-US" dirty="0" smtClean="0"/>
              <a:t>Subsection2</a:t>
            </a:r>
          </a:p>
          <a:p>
            <a:pPr lvl="0"/>
            <a:r>
              <a:rPr lang="en-US" dirty="0" smtClean="0"/>
              <a:t>Section2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70496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237037" y="1212850"/>
            <a:ext cx="7924802" cy="2092881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274639" y="1585051"/>
            <a:ext cx="3657600" cy="36576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681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82201" y="1222349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rgbClr val="67217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rgbClr val="67217A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55637" y="367267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655637" y="3230912"/>
            <a:ext cx="2743200" cy="2743200"/>
          </a:xfrm>
          <a:prstGeom prst="ellipse">
            <a:avLst/>
          </a:prstGeom>
        </p:spPr>
        <p:txBody>
          <a:bodyPr anchor="ctr" anchorCtr="0">
            <a:normAutofit/>
          </a:bodyPr>
          <a:lstStyle>
            <a:lvl1pPr>
              <a:defRPr sz="16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782201" y="4130622"/>
            <a:ext cx="8374910" cy="1788182"/>
          </a:xfrm>
        </p:spPr>
        <p:txBody>
          <a:bodyPr wrap="square">
            <a:spAutoFit/>
          </a:bodyPr>
          <a:lstStyle>
            <a:lvl1pPr marL="0" indent="0">
              <a:buNone/>
              <a:defRPr baseline="0">
                <a:solidFill>
                  <a:srgbClr val="67217A"/>
                </a:solidFill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3759295" y="3230912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3782201" y="367267"/>
            <a:ext cx="8374910" cy="849463"/>
          </a:xfrm>
        </p:spPr>
        <p:txBody>
          <a:bodyPr wrap="square">
            <a:spAutoFit/>
          </a:bodyPr>
          <a:lstStyle>
            <a:lvl1pPr marL="0" indent="0"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 marL="342834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57139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799946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8503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8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9689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118871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8827892" y="6157051"/>
            <a:ext cx="3031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2800" b="1" dirty="0" smtClean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#dotNetSpain2016</a:t>
            </a:r>
            <a:endParaRPr lang="es-ES" b="1" dirty="0">
              <a:solidFill>
                <a:schemeClr val="bg1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94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to">
    <p:bg>
      <p:bgPr>
        <a:solidFill>
          <a:srgbClr val="6721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68164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  <p:custDataLst>
              <p:custData r:id="rId1"/>
            </p:custDataLst>
          </p:nvPr>
        </p:nvSpPr>
        <p:spPr bwMode="ltGray">
          <a:xfrm>
            <a:off x="6219825" y="1"/>
            <a:ext cx="6216650" cy="6992587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57149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solidFill>
                  <a:srgbClr val="67217A"/>
                </a:solidFill>
              </a:defRPr>
            </a:lvl1pPr>
          </a:lstStyle>
          <a:p>
            <a:r>
              <a:rPr lang="en-US" dirty="0" smtClean="0"/>
              <a:t>Section1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717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64" r:id="rId2"/>
    <p:sldLayoutId id="2147484274" r:id="rId3"/>
    <p:sldLayoutId id="2147484266" r:id="rId4"/>
    <p:sldLayoutId id="2147484330" r:id="rId5"/>
    <p:sldLayoutId id="2147484331" r:id="rId6"/>
    <p:sldLayoutId id="2147484320" r:id="rId7"/>
    <p:sldLayoutId id="2147484326" r:id="rId8"/>
    <p:sldLayoutId id="2147484329" r:id="rId9"/>
    <p:sldLayoutId id="2147484323" r:id="rId10"/>
    <p:sldLayoutId id="2147484328" r:id="rId11"/>
    <p:sldLayoutId id="2147484325" r:id="rId12"/>
    <p:sldLayoutId id="2147484324" r:id="rId13"/>
    <p:sldLayoutId id="2147484332" r:id="rId14"/>
    <p:sldLayoutId id="2147484327" r:id="rId15"/>
    <p:sldLayoutId id="2147484276" r:id="rId16"/>
    <p:sldLayoutId id="2147484267" r:id="rId17"/>
    <p:sldLayoutId id="2147484268" r:id="rId18"/>
    <p:sldLayoutId id="2147484269" r:id="rId19"/>
    <p:sldLayoutId id="2147484270" r:id="rId20"/>
    <p:sldLayoutId id="2147484271" r:id="rId21"/>
    <p:sldLayoutId id="2147484272" r:id="rId22"/>
    <p:sldLayoutId id="2147484273" r:id="rId23"/>
    <p:sldLayoutId id="2147484277" r:id="rId24"/>
    <p:sldLayoutId id="2147484263" r:id="rId25"/>
    <p:sldLayoutId id="2147484307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pMP0QBgZHd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steam" TargetMode="Externa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ppstudio.windows.com/" TargetMode="External"/><Relationship Id="rId2" Type="http://schemas.openxmlformats.org/officeDocument/2006/relationships/hyperlink" Target="https://github.com/mvegaca/EventsCode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wasteam/Hel10WorldApp/" TargetMode="External"/><Relationship Id="rId5" Type="http://schemas.openxmlformats.org/officeDocument/2006/relationships/hyperlink" Target="https://github.com/wasteam/" TargetMode="External"/><Relationship Id="rId4" Type="http://schemas.openxmlformats.org/officeDocument/2006/relationships/hyperlink" Target="http://www.nuget.org/profiles/wastea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es.linkedin.com/company/pasiona?trk=ppro_cprof" TargetMode="External"/><Relationship Id="rId13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1.png"/><Relationship Id="rId17" Type="http://schemas.openxmlformats.org/officeDocument/2006/relationships/hyperlink" Target="http://goo.gl/maps/PyaI" TargetMode="External"/><Relationship Id="rId2" Type="http://schemas.openxmlformats.org/officeDocument/2006/relationships/hyperlink" Target="http://www.pasiona.com/" TargetMode="External"/><Relationship Id="rId16" Type="http://schemas.openxmlformats.org/officeDocument/2006/relationships/hyperlink" Target="http://goo.gl/maps/IBnP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facebook.com/pasionaconsulting" TargetMode="External"/><Relationship Id="rId11" Type="http://schemas.openxmlformats.org/officeDocument/2006/relationships/hyperlink" Target="https://twitter.com/pasiona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://goo.gl/eKMe8" TargetMode="External"/><Relationship Id="rId10" Type="http://schemas.openxmlformats.org/officeDocument/2006/relationships/hyperlink" Target="mailto:info@pasiona.com" TargetMode="External"/><Relationship Id="rId4" Type="http://schemas.openxmlformats.org/officeDocument/2006/relationships/hyperlink" Target="http://www.youtube.com/user/pasionaconsulting" TargetMode="External"/><Relationship Id="rId9" Type="http://schemas.openxmlformats.org/officeDocument/2006/relationships/image" Target="../media/image10.png"/><Relationship Id="rId14" Type="http://schemas.openxmlformats.org/officeDocument/2006/relationships/hyperlink" Target="http://goo.gl/1GVg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4.png"/><Relationship Id="rId7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006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75437" y="830262"/>
            <a:ext cx="4724400" cy="2971800"/>
          </a:xfrm>
        </p:spPr>
        <p:txBody>
          <a:bodyPr/>
          <a:lstStyle/>
          <a:p>
            <a:r>
              <a:rPr lang="es-ES" sz="6000" dirty="0" smtClean="0">
                <a:latin typeface="+mn-lt"/>
              </a:rPr>
              <a:t>DotNet Spain</a:t>
            </a:r>
            <a:br>
              <a:rPr lang="es-ES" sz="6000" dirty="0" smtClean="0">
                <a:latin typeface="+mn-lt"/>
              </a:rPr>
            </a:br>
            <a:r>
              <a:rPr lang="es-ES" sz="6000" dirty="0" err="1" smtClean="0">
                <a:latin typeface="+mn-lt"/>
              </a:rPr>
              <a:t>Conference</a:t>
            </a: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App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37" y="1081508"/>
            <a:ext cx="4132301" cy="27395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18533" y="5173662"/>
            <a:ext cx="5960286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000" dirty="0" smtClean="0">
                <a:hlinkClick r:id="rId3" tooltip="http://aka.ms/dotnetspainapp"/>
              </a:rPr>
              <a:t>aka.ms/</a:t>
            </a:r>
            <a:r>
              <a:rPr lang="es-ES" sz="4000" dirty="0" err="1" smtClean="0">
                <a:hlinkClick r:id="rId3" tooltip="http://aka.ms/dotnetspainapp"/>
              </a:rPr>
              <a:t>dotnetspainapp</a:t>
            </a:r>
            <a:r>
              <a:rPr lang="es-ES" sz="4000" dirty="0">
                <a:hlinkClick r:id="rId3" tooltip="http://aka.ms/dotnetspainapp"/>
              </a:rPr>
              <a:t> </a:t>
            </a:r>
            <a:r>
              <a:rPr lang="es-ES" sz="4000" dirty="0"/>
              <a:t> </a:t>
            </a:r>
            <a:endParaRPr lang="es-ES" sz="4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37" y="4106862"/>
            <a:ext cx="2298076" cy="229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21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1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Web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Picture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t="114" r="28604" b="-114"/>
          <a:stretch/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2089408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837" y="1897062"/>
            <a:ext cx="4724400" cy="2971800"/>
          </a:xfrm>
        </p:spPr>
        <p:txBody>
          <a:bodyPr/>
          <a:lstStyle/>
          <a:p>
            <a:pPr algn="ctr"/>
            <a:r>
              <a:rPr lang="es-ES" sz="6000" dirty="0" smtClean="0">
                <a:latin typeface="+mn-lt"/>
              </a:rPr>
              <a:t>DEMO</a:t>
            </a:r>
            <a:br>
              <a:rPr lang="es-ES" sz="6000" dirty="0" smtClean="0">
                <a:latin typeface="+mn-lt"/>
              </a:rPr>
            </a:br>
            <a:r>
              <a:rPr lang="es-ES" sz="6000" dirty="0" smtClean="0">
                <a:latin typeface="+mn-lt"/>
              </a:rPr>
              <a:t>Parte 2</a:t>
            </a:r>
            <a:br>
              <a:rPr lang="es-ES" sz="6000" dirty="0" smtClean="0">
                <a:latin typeface="+mn-lt"/>
              </a:rPr>
            </a:br>
            <a:r>
              <a:rPr lang="es-ES" sz="6000" dirty="0">
                <a:latin typeface="+mn-lt"/>
              </a:rPr>
              <a:t/>
            </a:r>
            <a:br>
              <a:rPr lang="es-ES" sz="6000" dirty="0">
                <a:latin typeface="+mn-lt"/>
              </a:rPr>
            </a:br>
            <a:r>
              <a:rPr lang="es-ES" sz="6000" dirty="0" smtClean="0">
                <a:latin typeface="+mn-lt"/>
              </a:rPr>
              <a:t>Visual Studio</a:t>
            </a:r>
            <a:endParaRPr lang="es-ES" sz="6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0" r="10720"/>
          <a:stretch>
            <a:fillRect/>
          </a:stretch>
        </p:blipFill>
        <p:spPr>
          <a:xfrm>
            <a:off x="6219825" y="1"/>
            <a:ext cx="6216650" cy="6992587"/>
          </a:xfrm>
        </p:spPr>
      </p:pic>
    </p:spTree>
    <p:extLst>
      <p:ext uri="{BB962C8B-B14F-4D97-AF65-F5344CB8AC3E}">
        <p14:creationId xmlns:p14="http://schemas.microsoft.com/office/powerpoint/2010/main" val="3870977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4869025"/>
          </a:xfrm>
        </p:spPr>
        <p:txBody>
          <a:bodyPr/>
          <a:lstStyle/>
          <a:p>
            <a:r>
              <a:rPr lang="es-ES" dirty="0"/>
              <a:t>Modifica tus Apps con Visual Studio</a:t>
            </a:r>
          </a:p>
          <a:p>
            <a:pPr lvl="1"/>
            <a:r>
              <a:rPr lang="es-ES" dirty="0" smtClean="0"/>
              <a:t>Descarga </a:t>
            </a:r>
            <a:r>
              <a:rPr lang="es-ES" dirty="0"/>
              <a:t>el código fuente y extiende directamente tu </a:t>
            </a:r>
            <a:r>
              <a:rPr lang="es-ES" dirty="0" smtClean="0"/>
              <a:t>App</a:t>
            </a:r>
            <a:endParaRPr lang="es-ES" dirty="0"/>
          </a:p>
          <a:p>
            <a:r>
              <a:rPr lang="es-ES" dirty="0"/>
              <a:t>Paquetes </a:t>
            </a:r>
            <a:r>
              <a:rPr lang="es-ES" dirty="0" err="1"/>
              <a:t>NuGet</a:t>
            </a:r>
            <a:r>
              <a:rPr lang="es-ES" dirty="0"/>
              <a:t> Windows App Studio</a:t>
            </a:r>
          </a:p>
          <a:p>
            <a:pPr lvl="1"/>
            <a:r>
              <a:rPr lang="es-ES" b="1" dirty="0"/>
              <a:t>Data </a:t>
            </a:r>
            <a:r>
              <a:rPr lang="es-ES" b="1" dirty="0" err="1"/>
              <a:t>Providers</a:t>
            </a:r>
            <a:r>
              <a:rPr lang="es-ES" dirty="0"/>
              <a:t>: </a:t>
            </a:r>
            <a:r>
              <a:rPr lang="es-ES" dirty="0" err="1"/>
              <a:t>Rss</a:t>
            </a:r>
            <a:r>
              <a:rPr lang="es-ES" dirty="0"/>
              <a:t>, Twitter, YouTube, </a:t>
            </a:r>
            <a:r>
              <a:rPr lang="es-ES" dirty="0" err="1"/>
              <a:t>Flicker</a:t>
            </a:r>
            <a:r>
              <a:rPr lang="es-ES" dirty="0"/>
              <a:t>, Bing, Facebook, Instagram</a:t>
            </a:r>
          </a:p>
          <a:p>
            <a:pPr lvl="1"/>
            <a:r>
              <a:rPr lang="es-ES" b="1" dirty="0"/>
              <a:t>Universal </a:t>
            </a:r>
            <a:r>
              <a:rPr lang="es-ES" b="1" dirty="0" err="1"/>
              <a:t>Controls</a:t>
            </a:r>
            <a:r>
              <a:rPr lang="es-ES" dirty="0"/>
              <a:t>: </a:t>
            </a:r>
            <a:r>
              <a:rPr lang="es-ES" dirty="0" err="1"/>
              <a:t>Navigation</a:t>
            </a:r>
            <a:r>
              <a:rPr lang="es-ES" dirty="0"/>
              <a:t> </a:t>
            </a:r>
            <a:r>
              <a:rPr lang="es-ES" dirty="0" err="1"/>
              <a:t>Service</a:t>
            </a:r>
            <a:r>
              <a:rPr lang="es-ES" dirty="0"/>
              <a:t>, Visual Break </a:t>
            </a:r>
            <a:r>
              <a:rPr lang="es-ES" dirty="0" err="1"/>
              <a:t>Points</a:t>
            </a:r>
            <a:r>
              <a:rPr lang="es-ES" dirty="0"/>
              <a:t>, </a:t>
            </a:r>
            <a:r>
              <a:rPr lang="es-ES" dirty="0" err="1"/>
              <a:t>Responsive</a:t>
            </a:r>
            <a:r>
              <a:rPr lang="es-ES" dirty="0"/>
              <a:t> </a:t>
            </a:r>
            <a:r>
              <a:rPr lang="es-ES" dirty="0" err="1"/>
              <a:t>Grid</a:t>
            </a:r>
            <a:r>
              <a:rPr lang="es-ES" dirty="0"/>
              <a:t> View</a:t>
            </a:r>
            <a:r>
              <a:rPr lang="es-ES" dirty="0" smtClean="0"/>
              <a:t>…</a:t>
            </a:r>
            <a:endParaRPr lang="es-ES" dirty="0"/>
          </a:p>
          <a:p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lvl="1"/>
            <a:r>
              <a:rPr lang="es-ES" dirty="0"/>
              <a:t>Código Fuente de Paquetes </a:t>
            </a:r>
            <a:r>
              <a:rPr lang="es-ES" dirty="0" err="1"/>
              <a:t>NuGet</a:t>
            </a:r>
            <a:r>
              <a:rPr lang="es-ES" dirty="0"/>
              <a:t>, Ejemplos y </a:t>
            </a:r>
            <a:r>
              <a:rPr lang="es-ES" dirty="0" err="1"/>
              <a:t>Sample</a:t>
            </a:r>
            <a:r>
              <a:rPr lang="es-ES" dirty="0"/>
              <a:t> Apps</a:t>
            </a:r>
          </a:p>
          <a:p>
            <a:pPr lvl="1"/>
            <a:r>
              <a:rPr lang="es-ES" dirty="0" err="1"/>
              <a:t>Pull</a:t>
            </a:r>
            <a:r>
              <a:rPr lang="es-ES" dirty="0"/>
              <a:t> </a:t>
            </a:r>
            <a:r>
              <a:rPr lang="es-ES" dirty="0" err="1"/>
              <a:t>Request</a:t>
            </a:r>
            <a:r>
              <a:rPr lang="es-ES" dirty="0"/>
              <a:t> son bienvenidos! @</a:t>
            </a:r>
            <a:r>
              <a:rPr lang="es-ES" dirty="0">
                <a:hlinkClick r:id="rId2"/>
              </a:rPr>
              <a:t> https://github.com/wasteam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Extender y Reutilizar</a:t>
            </a:r>
          </a:p>
        </p:txBody>
      </p:sp>
    </p:spTree>
    <p:extLst>
      <p:ext uri="{BB962C8B-B14F-4D97-AF65-F5344CB8AC3E}">
        <p14:creationId xmlns:p14="http://schemas.microsoft.com/office/powerpoint/2010/main" val="429116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2881"/>
          </a:xfrm>
        </p:spPr>
        <p:txBody>
          <a:bodyPr/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smtClean="0"/>
              <a:t>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Section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021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8037" y="754062"/>
            <a:ext cx="10744200" cy="6172200"/>
          </a:xfrm>
        </p:spPr>
        <p:txBody>
          <a:bodyPr/>
          <a:lstStyle/>
          <a:p>
            <a:pPr lvl="0"/>
            <a:r>
              <a:rPr lang="es-ES" sz="4400" dirty="0" smtClean="0">
                <a:latin typeface="+mn-lt"/>
              </a:rPr>
              <a:t>Recursos</a:t>
            </a:r>
            <a:r>
              <a:rPr lang="es-ES" sz="4400" dirty="0">
                <a:latin typeface="+mn-lt"/>
              </a:rPr>
              <a:t/>
            </a:r>
            <a:br>
              <a:rPr lang="es-ES" sz="4400" dirty="0">
                <a:latin typeface="+mn-lt"/>
              </a:rPr>
            </a:br>
            <a:r>
              <a:rPr lang="es-ES" sz="4400" dirty="0" smtClean="0">
                <a:latin typeface="+mn-lt"/>
              </a:rPr>
              <a:t/>
            </a:r>
            <a:br>
              <a:rPr lang="es-ES" sz="4400" dirty="0" smtClean="0">
                <a:latin typeface="+mn-lt"/>
              </a:rPr>
            </a:br>
            <a:r>
              <a:rPr lang="es-ES" sz="3200" b="1" dirty="0" smtClean="0"/>
              <a:t>Código y presentación</a:t>
            </a:r>
            <a:r>
              <a:rPr lang="es-ES" sz="2800" dirty="0" smtClean="0">
                <a:latin typeface="+mn-lt"/>
              </a:rPr>
              <a:t/>
            </a:r>
            <a:br>
              <a:rPr lang="es-ES" sz="2800" dirty="0" smtClean="0">
                <a:latin typeface="+mn-lt"/>
              </a:rPr>
            </a:br>
            <a:r>
              <a:rPr lang="es-ES" sz="2800" u="sng" dirty="0">
                <a:hlinkClick r:id="rId2"/>
              </a:rPr>
              <a:t>https</a:t>
            </a:r>
            <a:r>
              <a:rPr lang="es-ES" sz="2800" u="sng">
                <a:hlinkClick r:id="rId2"/>
              </a:rPr>
              <a:t>://</a:t>
            </a:r>
            <a:r>
              <a:rPr lang="es-ES" sz="2800" u="sng" smtClean="0">
                <a:hlinkClick r:id="rId2"/>
              </a:rPr>
              <a:t>github.com/mvegaca/EventsCode</a:t>
            </a:r>
            <a:r>
              <a:rPr lang="es-ES" sz="2800" u="sng" smtClean="0"/>
              <a:t/>
            </a:r>
            <a:br>
              <a:rPr lang="es-ES" sz="2800" u="sng" smtClean="0"/>
            </a:b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Windows </a:t>
            </a:r>
            <a:r>
              <a:rPr lang="es-ES" sz="3200" b="1" dirty="0"/>
              <a:t>App Studio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u="sng" dirty="0">
                <a:hlinkClick r:id="rId3"/>
              </a:rPr>
              <a:t>http://appstudio.windows.com</a:t>
            </a:r>
            <a:r>
              <a:rPr lang="es-ES" sz="2800" u="sng" dirty="0" smtClean="0"/>
              <a:t/>
            </a:r>
            <a:br>
              <a:rPr lang="es-ES" sz="2800" u="sng" dirty="0" smtClean="0"/>
            </a:br>
            <a:r>
              <a:rPr lang="es-ES" sz="3200" b="1" dirty="0" smtClean="0"/>
              <a:t>Librerías </a:t>
            </a:r>
            <a:r>
              <a:rPr lang="es-ES" sz="3200" b="1" dirty="0" err="1"/>
              <a:t>NuGet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4"/>
              </a:rPr>
              <a:t>http://www.nuget.org/profiles/wasteam/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3200" b="1" dirty="0" err="1" smtClean="0"/>
              <a:t>GitHub</a:t>
            </a:r>
            <a:r>
              <a:rPr lang="es-ES" sz="2800" dirty="0"/>
              <a:t/>
            </a:r>
            <a:br>
              <a:rPr lang="es-ES" sz="2800" dirty="0"/>
            </a:br>
            <a:r>
              <a:rPr lang="es-ES" sz="2800" dirty="0">
                <a:hlinkClick r:id="rId5"/>
              </a:rPr>
              <a:t>https://github.com/wasteam/</a:t>
            </a:r>
            <a:r>
              <a:rPr lang="es-ES" sz="2800" dirty="0"/>
              <a:t>  </a:t>
            </a:r>
            <a:br>
              <a:rPr lang="es-ES" sz="2800" dirty="0"/>
            </a:br>
            <a:r>
              <a:rPr lang="es-ES" sz="2800" dirty="0">
                <a:hlinkClick r:id="rId6"/>
              </a:rPr>
              <a:t>https://github.com/wasteam/Hel10WorldApp/</a:t>
            </a:r>
            <a:r>
              <a:rPr lang="es-ES" sz="2800" dirty="0"/>
              <a:t> </a:t>
            </a:r>
            <a:r>
              <a:rPr lang="es-ES" sz="3600" dirty="0"/>
              <a:t/>
            </a:r>
            <a:br>
              <a:rPr lang="es-ES" sz="3600" dirty="0"/>
            </a:br>
            <a: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  <a:t/>
            </a:r>
            <a:br>
              <a:rPr lang="es-ES" sz="3600" u="sng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dirty="0" smtClean="0">
                <a:latin typeface="+mn-lt"/>
              </a:rPr>
              <a:t/>
            </a:r>
            <a:br>
              <a:rPr lang="es-ES" dirty="0" smtClean="0">
                <a:latin typeface="+mn-lt"/>
              </a:rPr>
            </a:br>
            <a:endParaRPr lang="es-E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5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7312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 smtClean="0"/>
              <a:t>Martín Vega</a:t>
            </a:r>
            <a:endParaRPr lang="en-US" dirty="0"/>
          </a:p>
          <a:p>
            <a:pPr lvl="0"/>
            <a:r>
              <a:rPr lang="en-US" dirty="0" smtClean="0"/>
              <a:t>Windows Developer</a:t>
            </a:r>
            <a:endParaRPr lang="en-US" dirty="0"/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18936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74702" y="4259262"/>
            <a:ext cx="7010335" cy="1191844"/>
          </a:xfrm>
        </p:spPr>
        <p:txBody>
          <a:bodyPr/>
          <a:lstStyle/>
          <a:p>
            <a:pPr lvl="0"/>
            <a:r>
              <a:rPr lang="en-US" dirty="0" smtClean="0"/>
              <a:t>Martin Vega</a:t>
            </a:r>
            <a:endParaRPr lang="en-US" dirty="0"/>
          </a:p>
          <a:p>
            <a:pPr lvl="0"/>
            <a:r>
              <a:rPr lang="en-US" dirty="0" smtClean="0"/>
              <a:t>Senior Consultant</a:t>
            </a:r>
          </a:p>
          <a:p>
            <a:pPr lvl="0"/>
            <a:r>
              <a:rPr lang="en-US" dirty="0" smtClean="0"/>
              <a:t>mvega@pasiona.com</a:t>
            </a:r>
          </a:p>
          <a:p>
            <a:pPr lvl="0"/>
            <a:r>
              <a:rPr lang="en-US" dirty="0" smtClean="0"/>
              <a:t>@</a:t>
            </a:r>
            <a:r>
              <a:rPr lang="en-US" dirty="0" err="1" smtClean="0"/>
              <a:t>mvegaca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702" y="1363662"/>
            <a:ext cx="7010335" cy="2286000"/>
          </a:xfrm>
        </p:spPr>
        <p:txBody>
          <a:bodyPr/>
          <a:lstStyle/>
          <a:p>
            <a:r>
              <a:rPr lang="es-ES_tradnl" dirty="0"/>
              <a:t>Microsoft Windows App Studio: Apps para Windows 10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04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81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4 Rectángulo">
            <a:hlinkClick r:id="rId2"/>
          </p:cNvPr>
          <p:cNvSpPr>
            <a:spLocks noChangeArrowheads="1"/>
          </p:cNvSpPr>
          <p:nvPr/>
        </p:nvSpPr>
        <p:spPr bwMode="auto">
          <a:xfrm>
            <a:off x="655637" y="3894138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b="1" dirty="0">
                <a:solidFill>
                  <a:schemeClr val="bg1"/>
                </a:solidFill>
                <a:latin typeface="Helvetica-Light"/>
              </a:rPr>
              <a:t>www.pasiona.com</a:t>
            </a:r>
          </a:p>
        </p:txBody>
      </p:sp>
      <p:pic>
        <p:nvPicPr>
          <p:cNvPr id="6" name="Picture 4" descr="C:\Users\Disseny\Desktop\PASIONA\PASIONA\Fotos d'arxiu directius pasiona\fotografies directius\logo pasiona negati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" y="1135062"/>
            <a:ext cx="356172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4 Rectángulo"/>
          <p:cNvSpPr>
            <a:spLocks noChangeArrowheads="1"/>
          </p:cNvSpPr>
          <p:nvPr/>
        </p:nvSpPr>
        <p:spPr bwMode="auto">
          <a:xfrm>
            <a:off x="655637" y="4640321"/>
            <a:ext cx="30462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(+34) 669 333 333</a:t>
            </a:r>
          </a:p>
        </p:txBody>
      </p:sp>
      <p:pic>
        <p:nvPicPr>
          <p:cNvPr id="8" name="Picture 3" descr="C:\Users\Disseny\Desktop\youtub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318" y="3154225"/>
            <a:ext cx="605489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 descr="C:\Users\Disseny\Desktop\facebook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85" y="3164265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Disseny\Desktop\PASIONA\PASIONA\PPT\3.taller\16-9\imatges suport\xarxes socials\Sin título-1.pn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70" y="3151214"/>
            <a:ext cx="617536" cy="6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4 Rectángulo">
            <a:hlinkClick r:id="rId10"/>
          </p:cNvPr>
          <p:cNvSpPr>
            <a:spLocks noChangeArrowheads="1"/>
          </p:cNvSpPr>
          <p:nvPr/>
        </p:nvSpPr>
        <p:spPr bwMode="auto">
          <a:xfrm>
            <a:off x="655637" y="4317156"/>
            <a:ext cx="304623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800" dirty="0">
                <a:solidFill>
                  <a:schemeClr val="bg1"/>
                </a:solidFill>
                <a:latin typeface="Helvetica-Light"/>
              </a:rPr>
              <a:t>info@pasiona.com</a:t>
            </a:r>
          </a:p>
        </p:txBody>
      </p:sp>
      <p:pic>
        <p:nvPicPr>
          <p:cNvPr id="12" name="Picture 2" descr="C:\Users\Disseny\Desktop\PASIONA\PASIONA\PPT\3.taller\16-9\imatges suport\xarxes socials\twitter.png">
            <a:hlinkClick r:id="rId11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1" y="3155242"/>
            <a:ext cx="608502" cy="60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ángulo 15"/>
          <p:cNvSpPr>
            <a:spLocks noChangeArrowheads="1"/>
          </p:cNvSpPr>
          <p:nvPr/>
        </p:nvSpPr>
        <p:spPr bwMode="auto">
          <a:xfrm>
            <a:off x="655637" y="5005610"/>
            <a:ext cx="19606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@pasiona</a:t>
            </a:r>
          </a:p>
        </p:txBody>
      </p:sp>
      <p:pic>
        <p:nvPicPr>
          <p:cNvPr id="14" name="Picture 2" descr="C:\Users\Disseny\Desktop\portada ppt corporativa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11963" b="1382"/>
          <a:stretch>
            <a:fillRect/>
          </a:stretch>
        </p:blipFill>
        <p:spPr bwMode="auto">
          <a:xfrm>
            <a:off x="4250593" y="-7386"/>
            <a:ext cx="8173388" cy="699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ángulo 14"/>
          <p:cNvSpPr/>
          <p:nvPr/>
        </p:nvSpPr>
        <p:spPr>
          <a:xfrm>
            <a:off x="4221121" y="5173662"/>
            <a:ext cx="8173388" cy="1820863"/>
          </a:xfrm>
          <a:prstGeom prst="rect">
            <a:avLst/>
          </a:prstGeom>
          <a:solidFill>
            <a:schemeClr val="bg1">
              <a:lumMod val="65000"/>
              <a:alpha val="62000"/>
            </a:schemeClr>
          </a:solidFill>
          <a:ln>
            <a:noFill/>
          </a:ln>
          <a:effectLst>
            <a:outerShdw blurRad="50800" dist="50800" dir="5400000"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6" name="4 Rectángulo">
            <a:hlinkClick r:id="rId14"/>
          </p:cNvPr>
          <p:cNvSpPr>
            <a:spLocks noChangeArrowheads="1"/>
          </p:cNvSpPr>
          <p:nvPr/>
        </p:nvSpPr>
        <p:spPr bwMode="auto">
          <a:xfrm>
            <a:off x="4473177" y="5630862"/>
            <a:ext cx="273830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Barcelona</a:t>
            </a:r>
          </a:p>
          <a:p>
            <a:pPr eaLnBrk="1" hangingPunct="1">
              <a:lnSpc>
                <a:spcPts val="1800"/>
              </a:lnSpc>
              <a:spcBef>
                <a:spcPct val="0"/>
              </a:spcBef>
              <a:buFontTx/>
              <a:buNone/>
            </a:pP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Pujades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> 350, 10ª planta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08019 · Barcelona</a:t>
            </a:r>
          </a:p>
        </p:txBody>
      </p:sp>
      <p:sp>
        <p:nvSpPr>
          <p:cNvPr id="20" name="13 Rectángulo">
            <a:hlinkClick r:id="rId15"/>
          </p:cNvPr>
          <p:cNvSpPr>
            <a:spLocks noChangeArrowheads="1"/>
          </p:cNvSpPr>
          <p:nvPr/>
        </p:nvSpPr>
        <p:spPr bwMode="auto">
          <a:xfrm>
            <a:off x="6497109" y="5633485"/>
            <a:ext cx="2286000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Bilbao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Gran Vía 19-21, 2ª planta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48008 · Bilbao</a:t>
            </a:r>
          </a:p>
        </p:txBody>
      </p:sp>
      <p:sp>
        <p:nvSpPr>
          <p:cNvPr id="21" name="13 Rectángulo">
            <a:hlinkClick r:id="rId16"/>
          </p:cNvPr>
          <p:cNvSpPr>
            <a:spLocks noChangeArrowheads="1"/>
          </p:cNvSpPr>
          <p:nvPr/>
        </p:nvSpPr>
        <p:spPr bwMode="auto">
          <a:xfrm>
            <a:off x="8676923" y="5630862"/>
            <a:ext cx="1386918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Madrid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Pinar 5, </a:t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28006 · Madrid</a:t>
            </a:r>
          </a:p>
        </p:txBody>
      </p:sp>
      <p:sp>
        <p:nvSpPr>
          <p:cNvPr id="22" name="14 Rectángulo">
            <a:hlinkClick r:id="rId17"/>
          </p:cNvPr>
          <p:cNvSpPr>
            <a:spLocks noChangeArrowheads="1"/>
          </p:cNvSpPr>
          <p:nvPr/>
        </p:nvSpPr>
        <p:spPr bwMode="auto">
          <a:xfrm>
            <a:off x="10093313" y="5630862"/>
            <a:ext cx="2260234" cy="9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12813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sz="2400" dirty="0">
                <a:solidFill>
                  <a:schemeClr val="bg1"/>
                </a:solidFill>
                <a:latin typeface="Helvetica-Light"/>
              </a:rPr>
              <a:t>Londres</a:t>
            </a:r>
          </a:p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es-ES" sz="1400" dirty="0">
                <a:solidFill>
                  <a:schemeClr val="bg1"/>
                </a:solidFill>
                <a:latin typeface="Helvetica-Light"/>
              </a:rPr>
              <a:t>1 Northumberland </a:t>
            </a:r>
            <a:r>
              <a:rPr lang="es-ES" sz="1400" dirty="0" err="1">
                <a:solidFill>
                  <a:schemeClr val="bg1"/>
                </a:solidFill>
                <a:latin typeface="Helvetica-Light"/>
              </a:rPr>
              <a:t>Avenue</a:t>
            </a:r>
            <a:r>
              <a:rPr lang="es-ES" sz="1400" dirty="0">
                <a:solidFill>
                  <a:schemeClr val="bg1"/>
                </a:solidFill>
                <a:latin typeface="Helvetica-Light"/>
              </a:rPr>
              <a:t/>
            </a:r>
            <a:br>
              <a:rPr lang="es-ES" sz="1400" dirty="0">
                <a:solidFill>
                  <a:schemeClr val="bg1"/>
                </a:solidFill>
                <a:latin typeface="Helvetica-Light"/>
              </a:rPr>
            </a:br>
            <a:r>
              <a:rPr lang="es-ES" sz="1400" dirty="0">
                <a:solidFill>
                  <a:schemeClr val="bg1"/>
                </a:solidFill>
                <a:latin typeface="Helvetica-Light"/>
              </a:rPr>
              <a:t>London · WC2N  5BW</a:t>
            </a:r>
          </a:p>
        </p:txBody>
      </p:sp>
    </p:spTree>
    <p:extLst>
      <p:ext uri="{BB962C8B-B14F-4D97-AF65-F5344CB8AC3E}">
        <p14:creationId xmlns:p14="http://schemas.microsoft.com/office/powerpoint/2010/main" val="2102976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37037" y="1212850"/>
            <a:ext cx="7924802" cy="627864"/>
          </a:xfrm>
        </p:spPr>
        <p:txBody>
          <a:bodyPr/>
          <a:lstStyle/>
          <a:p>
            <a:r>
              <a:rPr lang="es-ES" sz="3200" dirty="0" smtClean="0"/>
              <a:t>Senior </a:t>
            </a:r>
            <a:r>
              <a:rPr lang="es-ES" sz="3200" dirty="0" err="1" smtClean="0"/>
              <a:t>Consultant</a:t>
            </a:r>
            <a:r>
              <a:rPr lang="es-ES" sz="3200" dirty="0" smtClean="0"/>
              <a:t> – Windows Development</a:t>
            </a:r>
            <a:endParaRPr lang="es-E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Martin Vega</a:t>
            </a:r>
            <a:endParaRPr lang="es-ES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" b="2083"/>
          <a:stretch>
            <a:fillRect/>
          </a:stretch>
        </p:blipFill>
        <p:spPr/>
      </p:pic>
      <p:sp>
        <p:nvSpPr>
          <p:cNvPr id="8" name="2 Rectángulo"/>
          <p:cNvSpPr/>
          <p:nvPr/>
        </p:nvSpPr>
        <p:spPr>
          <a:xfrm>
            <a:off x="8061889" y="2199898"/>
            <a:ext cx="3622386" cy="1686895"/>
          </a:xfrm>
          <a:prstGeom prst="rect">
            <a:avLst/>
          </a:prstGeom>
          <a:solidFill>
            <a:srgbClr val="90D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/>
          </a:p>
        </p:txBody>
      </p:sp>
      <p:pic>
        <p:nvPicPr>
          <p:cNvPr id="9" name="Picture 4" descr="C:\Users\Disseny\Desktop\PASIONA\[T]echdencias\imatge gràfica\logotip [T]echdencias_hortiz_blanc-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837" y="2795952"/>
            <a:ext cx="2914561" cy="54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03" y="2199898"/>
            <a:ext cx="3622386" cy="169183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7" y="5705992"/>
            <a:ext cx="1180457" cy="959122"/>
          </a:xfrm>
          <a:prstGeom prst="rect">
            <a:avLst/>
          </a:prstGeom>
        </p:spPr>
      </p:pic>
      <p:sp>
        <p:nvSpPr>
          <p:cNvPr id="14" name="Title 2"/>
          <p:cNvSpPr txBox="1">
            <a:spLocks/>
          </p:cNvSpPr>
          <p:nvPr/>
        </p:nvSpPr>
        <p:spPr>
          <a:xfrm>
            <a:off x="1531294" y="5859462"/>
            <a:ext cx="3429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sz="3600" b="1" dirty="0" smtClean="0">
                <a:latin typeface="+mn-lt"/>
              </a:rPr>
              <a:t>@</a:t>
            </a:r>
            <a:r>
              <a:rPr lang="es-ES" sz="3600" b="1" dirty="0" err="1" smtClean="0">
                <a:latin typeface="+mn-lt"/>
              </a:rPr>
              <a:t>mvegaca</a:t>
            </a:r>
            <a:endParaRPr lang="es-ES" sz="3600" b="1" dirty="0">
              <a:latin typeface="+mn-lt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37" y="4554419"/>
            <a:ext cx="3223567" cy="6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63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18237" y="1058862"/>
            <a:ext cx="5714935" cy="4038600"/>
          </a:xfrm>
        </p:spPr>
        <p:txBody>
          <a:bodyPr/>
          <a:lstStyle/>
          <a:p>
            <a:r>
              <a:rPr lang="es-ES" dirty="0">
                <a:latin typeface="+mn-lt"/>
              </a:rPr>
              <a:t>Microsoft</a:t>
            </a:r>
            <a:br>
              <a:rPr lang="es-ES" dirty="0">
                <a:latin typeface="+mn-lt"/>
              </a:rPr>
            </a:br>
            <a:r>
              <a:rPr lang="es-ES" dirty="0">
                <a:latin typeface="+mn-lt"/>
              </a:rPr>
              <a:t>Windows App Studio</a:t>
            </a:r>
            <a:r>
              <a:rPr lang="es-ES" dirty="0"/>
              <a:t/>
            </a:r>
            <a:br>
              <a:rPr lang="es-ES" dirty="0"/>
            </a:br>
            <a:r>
              <a:rPr lang="es-ES" dirty="0">
                <a:solidFill>
                  <a:schemeClr val="bg1">
                    <a:lumMod val="85000"/>
                  </a:schemeClr>
                </a:solidFill>
              </a:rPr>
              <a:t>Apps para Windows 10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37" y="906462"/>
            <a:ext cx="5531425" cy="4011910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308161" y="5630862"/>
            <a:ext cx="10244011" cy="685800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s-ES" u="sng" dirty="0" smtClean="0">
                <a:latin typeface="+mn-lt"/>
              </a:rPr>
              <a:t>http://appstudio.windows.com</a:t>
            </a:r>
            <a:endParaRPr lang="es-ES" u="sng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56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Categorías de Apps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59" y="2673477"/>
            <a:ext cx="1157330" cy="115733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02" y="1419727"/>
            <a:ext cx="1216016" cy="1216016"/>
          </a:xfrm>
          <a:prstGeom prst="rect">
            <a:avLst/>
          </a:prstGeom>
        </p:spPr>
      </p:pic>
      <p:pic>
        <p:nvPicPr>
          <p:cNvPr id="6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69" y="3847777"/>
            <a:ext cx="1157331" cy="1157331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70" y="5029837"/>
            <a:ext cx="1157329" cy="1157329"/>
          </a:xfrm>
          <a:prstGeom prst="rect">
            <a:avLst/>
          </a:prstGeom>
        </p:spPr>
      </p:pic>
      <p:pic>
        <p:nvPicPr>
          <p:cNvPr id="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4962055"/>
            <a:ext cx="1157329" cy="1157329"/>
          </a:xfrm>
          <a:prstGeom prst="rect">
            <a:avLst/>
          </a:prstGeom>
        </p:spPr>
      </p:pic>
      <p:pic>
        <p:nvPicPr>
          <p:cNvPr id="9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54" y="3771577"/>
            <a:ext cx="1157330" cy="1157330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680" y="1409377"/>
            <a:ext cx="1116683" cy="1116683"/>
          </a:xfrm>
          <a:prstGeom prst="rect">
            <a:avLst/>
          </a:prstGeom>
        </p:spPr>
      </p:pic>
      <p:pic>
        <p:nvPicPr>
          <p:cNvPr id="11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37" y="2582862"/>
            <a:ext cx="1130633" cy="1130633"/>
          </a:xfrm>
          <a:prstGeom prst="rect">
            <a:avLst/>
          </a:prstGeom>
        </p:spPr>
      </p:pic>
      <p:sp>
        <p:nvSpPr>
          <p:cNvPr id="13" name="Freeform 3"/>
          <p:cNvSpPr/>
          <p:nvPr/>
        </p:nvSpPr>
        <p:spPr>
          <a:xfrm>
            <a:off x="10935253" y="1690688"/>
            <a:ext cx="1172894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Social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4" name="Freeform 4"/>
          <p:cNvSpPr/>
          <p:nvPr/>
        </p:nvSpPr>
        <p:spPr>
          <a:xfrm>
            <a:off x="4008122" y="3959492"/>
            <a:ext cx="2561278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Herramientas y productividad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5" name="Freeform 5"/>
          <p:cNvSpPr/>
          <p:nvPr/>
        </p:nvSpPr>
        <p:spPr>
          <a:xfrm>
            <a:off x="8274234" y="3880280"/>
            <a:ext cx="264875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Información y promoción</a:t>
            </a:r>
            <a:endParaRPr lang="es-ES" sz="2300" dirty="0">
              <a:solidFill>
                <a:schemeClr val="tx1"/>
              </a:solidFill>
            </a:endParaRPr>
          </a:p>
        </p:txBody>
      </p:sp>
      <p:sp>
        <p:nvSpPr>
          <p:cNvPr id="16" name="Freeform 13"/>
          <p:cNvSpPr/>
          <p:nvPr/>
        </p:nvSpPr>
        <p:spPr>
          <a:xfrm>
            <a:off x="2636837" y="1494831"/>
            <a:ext cx="1317910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lvl="0" algn="ctr" defTabSz="16446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kern="1200" dirty="0" smtClean="0">
                <a:solidFill>
                  <a:schemeClr val="tx1"/>
                </a:solidFill>
              </a:rPr>
              <a:t>Juegos</a:t>
            </a:r>
            <a:endParaRPr lang="es-ES" sz="2300" kern="1200" dirty="0">
              <a:solidFill>
                <a:schemeClr val="tx1"/>
              </a:solidFill>
            </a:endParaRPr>
          </a:p>
        </p:txBody>
      </p:sp>
      <p:sp>
        <p:nvSpPr>
          <p:cNvPr id="17" name="Freeform 15"/>
          <p:cNvSpPr/>
          <p:nvPr/>
        </p:nvSpPr>
        <p:spPr>
          <a:xfrm>
            <a:off x="6569400" y="1522007"/>
            <a:ext cx="2643147" cy="2343893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300" dirty="0" smtClean="0">
                <a:solidFill>
                  <a:schemeClr val="tx1"/>
                </a:solidFill>
              </a:rPr>
              <a:t>Entretenimiento</a:t>
            </a:r>
            <a:endParaRPr lang="es-ES" sz="2300" dirty="0">
              <a:solidFill>
                <a:schemeClr val="tx1"/>
              </a:solidFill>
            </a:endParaRPr>
          </a:p>
        </p:txBody>
      </p:sp>
      <p:pic>
        <p:nvPicPr>
          <p:cNvPr id="1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564" y="2509395"/>
            <a:ext cx="1321412" cy="1321412"/>
          </a:xfrm>
          <a:prstGeom prst="rect">
            <a:avLst/>
          </a:prstGeom>
        </p:spPr>
      </p:pic>
      <p:pic>
        <p:nvPicPr>
          <p:cNvPr id="19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05" y="1165960"/>
            <a:ext cx="1520723" cy="152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652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y Promoción </a:t>
            </a: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8" y="1654131"/>
            <a:ext cx="1157329" cy="1157329"/>
          </a:xfrm>
          <a:prstGeom prst="rect">
            <a:avLst/>
          </a:prstGeom>
        </p:spPr>
      </p:pic>
      <p:pic>
        <p:nvPicPr>
          <p:cNvPr id="19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7" y="1654130"/>
            <a:ext cx="1157330" cy="1157330"/>
          </a:xfrm>
          <a:prstGeom prst="rect">
            <a:avLst/>
          </a:prstGeom>
        </p:spPr>
      </p:pic>
      <p:pic>
        <p:nvPicPr>
          <p:cNvPr id="20" name="Picture 10" descr="C:\Users\Dave\Desktop\dd0a19ea-1977-4051-a173-dbbfa39f18b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75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Dave\Desktop\d0d05c72-933b-4d1a-b4e1-bdad90562aa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1654130"/>
            <a:ext cx="1157329" cy="115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Dave\Desktop\2a4a97e6-d15c-4149-a3a1-f115e462075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037" y="1654131"/>
            <a:ext cx="1157331" cy="1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:\Users\Dave\Desktop\546ad6ad-0048-4603-b325-44a76ac2cb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7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3" descr="C:\Users\Dave\Desktop\85bad3b3-6c68-425e-8a90-7d7f8aa55bd3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66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C:\Users\Dave\Desktop\781772b6-f6ac-461c-a506-3d9c819b72c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724" y="4030662"/>
            <a:ext cx="120015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 11"/>
          <p:cNvSpPr/>
          <p:nvPr/>
        </p:nvSpPr>
        <p:spPr>
          <a:xfrm>
            <a:off x="917615" y="2887662"/>
            <a:ext cx="1395373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Macy’s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7" name="Freeform 12"/>
          <p:cNvSpPr/>
          <p:nvPr/>
        </p:nvSpPr>
        <p:spPr>
          <a:xfrm>
            <a:off x="3193081" y="2887662"/>
            <a:ext cx="1546017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NY Times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8" name="Freeform 13"/>
          <p:cNvSpPr/>
          <p:nvPr/>
        </p:nvSpPr>
        <p:spPr>
          <a:xfrm>
            <a:off x="10104436" y="2887662"/>
            <a:ext cx="1614531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err="1" smtClean="0">
                <a:solidFill>
                  <a:schemeClr val="tx1"/>
                </a:solidFill>
              </a:rPr>
              <a:t>Engadget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29" name="Freeform 14"/>
          <p:cNvSpPr/>
          <p:nvPr/>
        </p:nvSpPr>
        <p:spPr>
          <a:xfrm>
            <a:off x="10029218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PGA Tour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0" name="Freeform 15"/>
          <p:cNvSpPr/>
          <p:nvPr/>
        </p:nvSpPr>
        <p:spPr>
          <a:xfrm>
            <a:off x="777101" y="53260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All Recipes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1" name="Freeform 16"/>
          <p:cNvSpPr/>
          <p:nvPr/>
        </p:nvSpPr>
        <p:spPr>
          <a:xfrm>
            <a:off x="5263305" y="5487155"/>
            <a:ext cx="18716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Arsenal Blog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2" name="Freeform 17"/>
          <p:cNvSpPr/>
          <p:nvPr/>
        </p:nvSpPr>
        <p:spPr>
          <a:xfrm>
            <a:off x="2897335" y="5403361"/>
            <a:ext cx="2137508" cy="53230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Men’s Health Workouts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3" name="Freeform 18"/>
          <p:cNvSpPr/>
          <p:nvPr/>
        </p:nvSpPr>
        <p:spPr>
          <a:xfrm>
            <a:off x="7716187" y="2887662"/>
            <a:ext cx="1931049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Yelp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4" name="Freeform 19"/>
          <p:cNvSpPr/>
          <p:nvPr/>
        </p:nvSpPr>
        <p:spPr>
          <a:xfrm>
            <a:off x="7727990" y="5403361"/>
            <a:ext cx="1719222" cy="532300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Las Vegas Guide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35" name="Freeform 20"/>
          <p:cNvSpPr/>
          <p:nvPr/>
        </p:nvSpPr>
        <p:spPr>
          <a:xfrm>
            <a:off x="5403891" y="2887662"/>
            <a:ext cx="1719222" cy="364711"/>
          </a:xfrm>
          <a:custGeom>
            <a:avLst/>
            <a:gdLst>
              <a:gd name="connsiteX0" fmla="*/ 0 w 3342605"/>
              <a:gd name="connsiteY0" fmla="*/ 0 h 2005563"/>
              <a:gd name="connsiteX1" fmla="*/ 3342605 w 3342605"/>
              <a:gd name="connsiteY1" fmla="*/ 0 h 2005563"/>
              <a:gd name="connsiteX2" fmla="*/ 3342605 w 3342605"/>
              <a:gd name="connsiteY2" fmla="*/ 2005563 h 2005563"/>
              <a:gd name="connsiteX3" fmla="*/ 0 w 3342605"/>
              <a:gd name="connsiteY3" fmla="*/ 2005563 h 2005563"/>
              <a:gd name="connsiteX4" fmla="*/ 0 w 3342605"/>
              <a:gd name="connsiteY4" fmla="*/ 0 h 200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2605" h="2005563">
                <a:moveTo>
                  <a:pt x="0" y="0"/>
                </a:moveTo>
                <a:lnTo>
                  <a:pt x="3342605" y="0"/>
                </a:lnTo>
                <a:lnTo>
                  <a:pt x="3342605" y="2005563"/>
                </a:lnTo>
                <a:lnTo>
                  <a:pt x="0" y="200556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76200"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0970" tIns="140970" rIns="140970" bIns="140970" numCol="1" spcCol="1270" anchor="ctr" anchorCtr="0">
            <a:noAutofit/>
          </a:bodyPr>
          <a:lstStyle/>
          <a:p>
            <a:pPr algn="ctr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300" dirty="0" smtClean="0">
                <a:solidFill>
                  <a:schemeClr val="tx1"/>
                </a:solidFill>
              </a:rPr>
              <a:t>CNN</a:t>
            </a:r>
            <a:endParaRPr lang="en-US" sz="2300" dirty="0">
              <a:solidFill>
                <a:schemeClr val="tx1"/>
              </a:solidFill>
            </a:endParaRPr>
          </a:p>
        </p:txBody>
      </p:sp>
      <p:pic>
        <p:nvPicPr>
          <p:cNvPr id="36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546" y="4080514"/>
            <a:ext cx="1150298" cy="1150298"/>
          </a:xfrm>
          <a:prstGeom prst="rect">
            <a:avLst/>
          </a:prstGeom>
        </p:spPr>
      </p:pic>
      <p:pic>
        <p:nvPicPr>
          <p:cNvPr id="37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549" y="1620158"/>
            <a:ext cx="1124117" cy="11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61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072158"/>
          </a:xfrm>
        </p:spPr>
        <p:txBody>
          <a:bodyPr/>
          <a:lstStyle/>
          <a:p>
            <a:r>
              <a:rPr lang="es-ES" dirty="0" smtClean="0"/>
              <a:t>Desarrollo </a:t>
            </a:r>
            <a:r>
              <a:rPr lang="es-ES" dirty="0"/>
              <a:t>de Apps basado en web</a:t>
            </a:r>
          </a:p>
          <a:p>
            <a:pPr lvl="1"/>
            <a:endParaRPr lang="es-ES" dirty="0"/>
          </a:p>
          <a:p>
            <a:r>
              <a:rPr lang="es-ES" dirty="0"/>
              <a:t>Muy útil para Apps de Información y Promoción</a:t>
            </a:r>
          </a:p>
          <a:p>
            <a:pPr lvl="1"/>
            <a:endParaRPr lang="es-ES" dirty="0"/>
          </a:p>
          <a:p>
            <a:r>
              <a:rPr lang="es-ES" dirty="0"/>
              <a:t>Para la plataforma Windows</a:t>
            </a:r>
          </a:p>
          <a:p>
            <a:pPr lvl="1"/>
            <a:endParaRPr lang="es-ES" dirty="0"/>
          </a:p>
          <a:p>
            <a:r>
              <a:rPr lang="es-ES" dirty="0"/>
              <a:t>Usa, comparte o publica en el Store</a:t>
            </a:r>
          </a:p>
          <a:p>
            <a:endParaRPr lang="es-E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s-ES" dirty="0"/>
              <a:t>Extiende o mejora tus las apps con código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Windows App Studio?</a:t>
            </a:r>
          </a:p>
        </p:txBody>
      </p:sp>
    </p:spTree>
    <p:extLst>
      <p:ext uri="{BB962C8B-B14F-4D97-AF65-F5344CB8AC3E}">
        <p14:creationId xmlns:p14="http://schemas.microsoft.com/office/powerpoint/2010/main" val="1470149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5182957"/>
          </a:xfrm>
        </p:spPr>
        <p:txBody>
          <a:bodyPr/>
          <a:lstStyle/>
          <a:p>
            <a:r>
              <a:rPr lang="es-ES" dirty="0"/>
              <a:t>Windows App Studio es una herramienta online, gratis y fácil que permite convertir tus ideas en Apps para Windows</a:t>
            </a:r>
          </a:p>
          <a:p>
            <a:endParaRPr lang="es-ES" sz="1400" dirty="0" smtClean="0"/>
          </a:p>
          <a:p>
            <a:endParaRPr lang="es-ES" sz="1400" dirty="0"/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usuarios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crear aplicaciones de calidad siguiendo los principios de diseño de Microsoft de manera sencilla y publicarlas al Store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.</a:t>
            </a:r>
          </a:p>
          <a:p>
            <a:endParaRPr lang="es-E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Nuevos desarrolladores y entusiastas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 pueden iniciarse en el desarrollo de Apps para Windows y continuar con Visual </a:t>
            </a:r>
            <a:r>
              <a:rPr lang="es-ES" sz="200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Studio</a:t>
            </a:r>
          </a:p>
          <a:p>
            <a:endParaRPr lang="es-ES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  <a:p>
            <a:r>
              <a:rPr lang="es-ES" sz="2000" b="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Desarrolladores con experiencia </a:t>
            </a:r>
            <a:r>
              <a:rPr lang="es-ES" sz="200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pueden implementar prototipos rápidamente y modificarlos con Visual Studio para incrementar su velocidad de desarrollo.</a:t>
            </a:r>
            <a:endParaRPr lang="en-US" sz="20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Principios de </a:t>
            </a:r>
            <a:r>
              <a:rPr lang="es-ES" dirty="0"/>
              <a:t>Windows App </a:t>
            </a:r>
            <a:r>
              <a:rPr lang="es-ES" dirty="0" smtClean="0"/>
              <a:t>Studio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663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989475B9-DB6C-4EAF-8622-952BB3581377}" vid="{3DC98DF2-15D7-439F-8B72-0561DF431F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655A170DB5584FB5BF1EFD28586C3A" ma:contentTypeVersion="3" ma:contentTypeDescription="Create a new document." ma:contentTypeScope="" ma:versionID="34738ad0b6b5902ee2454a3627babcfe">
  <xsd:schema xmlns:xsd="http://www.w3.org/2001/XMLSchema" xmlns:xs="http://www.w3.org/2001/XMLSchema" xmlns:p="http://schemas.microsoft.com/office/2006/metadata/properties" xmlns:ns2="2b2dfeed-2da1-4ef4-b600-f5543001ef98" xmlns:ns3="ed015050-a57a-4d39-9cd8-b09b64473eb7" targetNamespace="http://schemas.microsoft.com/office/2006/metadata/properties" ma:root="true" ma:fieldsID="f4e89f4546bf2798c577ef7cbcf9d5ea" ns2:_="" ns3:_="">
    <xsd:import namespace="2b2dfeed-2da1-4ef4-b600-f5543001ef98"/>
    <xsd:import namespace="ed015050-a57a-4d39-9cd8-b09b64473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ShortcutUr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2dfeed-2da1-4ef4-b600-f5543001ef9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015050-a57a-4d39-9cd8-b09b64473eb7" elementFormDefault="qualified">
    <xsd:import namespace="http://schemas.microsoft.com/office/2006/documentManagement/types"/>
    <xsd:import namespace="http://schemas.microsoft.com/office/infopath/2007/PartnerControls"/>
    <xsd:element name="_ShortcutUrl" ma:index="10" nillable="true" ma:displayName="_ShortcutUrl" ma:hidden="true" ma:internalName="c000__ShortcutUr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b2dfeed-2da1-4ef4-b600-f5543001ef98">
      <UserInfo>
        <DisplayName/>
        <AccountId xsi:nil="true"/>
        <AccountType/>
      </UserInfo>
    </SharedWithUsers>
    <_ShortcutUrl xmlns="ed015050-a57a-4d39-9cd8-b09b64473eb7">
      <Url xsi:nil="true"/>
      <Description xsi:nil="true"/>
    </_Shortcut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efe5a390-2970-49e9-af59-9713de369ad9" Revision="1" Stencil="System.MyShapes" StencilVersion="1.0"/>
</Control>
</file>

<file path=customXml/itemProps1.xml><?xml version="1.0" encoding="utf-8"?>
<ds:datastoreItem xmlns:ds="http://schemas.openxmlformats.org/officeDocument/2006/customXml" ds:itemID="{677D6579-22AD-4A80-9B8A-923346340664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2E611159-C1FA-4FBC-B547-FA126823C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b2dfeed-2da1-4ef4-b600-f5543001ef98"/>
    <ds:schemaRef ds:uri="ed015050-a57a-4d39-9cd8-b09b64473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dcmitype/"/>
    <ds:schemaRef ds:uri="http://purl.org/dc/elements/1.1/"/>
    <ds:schemaRef ds:uri="http://schemas.microsoft.com/office/2006/metadata/properties"/>
    <ds:schemaRef ds:uri="ed015050-a57a-4d39-9cd8-b09b64473eb7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b2dfeed-2da1-4ef4-b600-f5543001ef98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D09F2354-96C1-4297-859C-D88A853443F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Build_2015_Template</Template>
  <TotalTime>1382</TotalTime>
  <Words>316</Words>
  <Application>Microsoft Office PowerPoint</Application>
  <PresentationFormat>Personalizado</PresentationFormat>
  <Paragraphs>81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Arial</vt:lpstr>
      <vt:lpstr>Avenir LT Pro 45 Book</vt:lpstr>
      <vt:lpstr>Consolas</vt:lpstr>
      <vt:lpstr>Helvetica-Light</vt:lpstr>
      <vt:lpstr>ＭＳ Ｐゴシック</vt:lpstr>
      <vt:lpstr>Segoe UI</vt:lpstr>
      <vt:lpstr>Segoe UI Light</vt:lpstr>
      <vt:lpstr>Segoe UI Semilight</vt:lpstr>
      <vt:lpstr>Wingdings</vt:lpstr>
      <vt:lpstr>5-30629_Build_Template_WHITE</vt:lpstr>
      <vt:lpstr>Presentación de PowerPoint</vt:lpstr>
      <vt:lpstr>Microsoft Windows App Studio: Apps para Windows 10</vt:lpstr>
      <vt:lpstr>Presentación de PowerPoint</vt:lpstr>
      <vt:lpstr>Martin Vega</vt:lpstr>
      <vt:lpstr>Microsoft Windows App Studio Apps para Windows 10</vt:lpstr>
      <vt:lpstr>Categorías de Apps</vt:lpstr>
      <vt:lpstr>Información y Promoción </vt:lpstr>
      <vt:lpstr>¿Qué es Windows App Studio?</vt:lpstr>
      <vt:lpstr>Principios de Windows App Studio</vt:lpstr>
      <vt:lpstr>DotNet Spain Conference App</vt:lpstr>
      <vt:lpstr>DEMO Parte 1  Web</vt:lpstr>
      <vt:lpstr>DEMO Parte 2  Visual Studio</vt:lpstr>
      <vt:lpstr>Extender y Reutilizar</vt:lpstr>
      <vt:lpstr>Section name</vt:lpstr>
      <vt:lpstr>Recursos  Código y presentación https://github.com/mvegaca/EventsCode  Windows App Studio http://appstudio.windows.com Librerías NuGet http://www.nuget.org/profiles/wasteam/   GitHub https://github.com/wasteam/   https://github.com/wasteam/Hel10WorldApp/    </vt:lpstr>
      <vt:lpstr>Presentación de PowerPoint</vt:lpstr>
      <vt:lpstr>Presentación de PowerPoint</vt:lpstr>
    </vt:vector>
  </TitlesOfParts>
  <Manager/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Build 2015</dc:subject>
  <dc:creator>Andrew Clinick</dc:creator>
  <cp:keywords>Build 2015</cp:keywords>
  <dc:description>Template: Mitchell Derrey, Silver Fox Productions
Formatting: 
Audience Type:</dc:description>
  <cp:lastModifiedBy>Martin Vega Caballero</cp:lastModifiedBy>
  <cp:revision>81</cp:revision>
  <dcterms:created xsi:type="dcterms:W3CDTF">2015-04-07T19:39:07Z</dcterms:created>
  <dcterms:modified xsi:type="dcterms:W3CDTF">2016-02-07T17:12:40Z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0x0101000A655A170DB5584FB5BF1EFD28586C3A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173;#Moscone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172;#San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dience1">
    <vt:lpwstr/>
  </property>
  <property fmtid="{D5CDD505-2E9C-101B-9397-08002B2CF9AE}" pid="12" name="TaxKeyword">
    <vt:lpwstr>170;#Build 2015|54419920-0a06-43b0-b2df-79127b266d93</vt:lpwstr>
  </property>
  <property fmtid="{D5CDD505-2E9C-101B-9397-08002B2CF9AE}" pid="13" name="Event Name">
    <vt:lpwstr>171;#BUILD|58542b36-5bf5-46a6-a53f-a41fb7a73785</vt:lpwstr>
  </property>
  <property fmtid="{D5CDD505-2E9C-101B-9397-08002B2CF9AE}" pid="14" name="Tfs.IsStoryboard">
    <vt:bool>true</vt:bool>
  </property>
  <property fmtid="{D5CDD505-2E9C-101B-9397-08002B2CF9AE}" pid="15" name="_ShortcutUrl">
    <vt:lpwstr>, </vt:lpwstr>
  </property>
</Properties>
</file>